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bookmarkIdSeed="9">
  <p:sldMasterIdLst>
    <p:sldMasterId id="2147483687" r:id="rId1"/>
  </p:sldMasterIdLst>
  <p:notesMasterIdLst>
    <p:notesMasterId r:id="rId4"/>
  </p:notesMasterIdLst>
  <p:handoutMasterIdLst>
    <p:handoutMasterId r:id="rId5"/>
  </p:handoutMasterIdLst>
  <p:sldIdLst>
    <p:sldId id="331" r:id="rId2"/>
    <p:sldId id="332" r:id="rId3"/>
  </p:sldIdLst>
  <p:sldSz cx="6858000" cy="9906000" type="A4"/>
  <p:notesSz cx="6797675" cy="99266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7893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578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43679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91573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394666" algn="l" defTabSz="957866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873599" algn="l" defTabSz="957866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352532" algn="l" defTabSz="957866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831465" algn="l" defTabSz="957866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96">
          <p15:clr>
            <a:srgbClr val="A4A3A4"/>
          </p15:clr>
        </p15:guide>
        <p15:guide id="2" orient="horz" pos="6075">
          <p15:clr>
            <a:srgbClr val="A4A3A4"/>
          </p15:clr>
        </p15:guide>
        <p15:guide id="3" orient="horz" pos="4118">
          <p15:clr>
            <a:srgbClr val="A4A3A4"/>
          </p15:clr>
        </p15:guide>
        <p15:guide id="4" orient="horz" pos="136">
          <p15:clr>
            <a:srgbClr val="A4A3A4"/>
          </p15:clr>
        </p15:guide>
        <p15:guide id="5" orient="horz" pos="3483">
          <p15:clr>
            <a:srgbClr val="A4A3A4"/>
          </p15:clr>
        </p15:guide>
        <p15:guide id="6" pos="3974">
          <p15:clr>
            <a:srgbClr val="A4A3A4"/>
          </p15:clr>
        </p15:guide>
        <p15:guide id="7" pos="4047">
          <p15:clr>
            <a:srgbClr val="A4A3A4"/>
          </p15:clr>
        </p15:guide>
        <p15:guide id="8" pos="349">
          <p15:clr>
            <a:srgbClr val="A4A3A4"/>
          </p15:clr>
        </p15:guide>
        <p15:guide id="9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00130220" initials="gl" lastIdx="8" clrIdx="0"/>
  <p:cmAuthor id="1" name="wtest222" initials="w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0000"/>
    <a:srgbClr val="E6AF00"/>
    <a:srgbClr val="FFCD2D"/>
    <a:srgbClr val="6666FF"/>
    <a:srgbClr val="FE1B0A"/>
    <a:srgbClr val="0F0000"/>
    <a:srgbClr val="F5F5F5"/>
    <a:srgbClr val="9FFF9F"/>
    <a:srgbClr val="F9F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2426" autoAdjust="0"/>
    <p:restoredTop sz="88312" autoAdjust="0"/>
  </p:normalViewPr>
  <p:slideViewPr>
    <p:cSldViewPr>
      <p:cViewPr varScale="1">
        <p:scale>
          <a:sx n="49" d="100"/>
          <a:sy n="49" d="100"/>
        </p:scale>
        <p:origin x="2712" y="60"/>
      </p:cViewPr>
      <p:guideLst>
        <p:guide orient="horz" pos="496"/>
        <p:guide orient="horz" pos="6075"/>
        <p:guide orient="horz" pos="4118"/>
        <p:guide orient="horz" pos="136"/>
        <p:guide orient="horz" pos="3483"/>
        <p:guide pos="3974"/>
        <p:guide pos="4047"/>
        <p:guide pos="349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1" d="100"/>
          <a:sy n="61" d="100"/>
        </p:scale>
        <p:origin x="-186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308BD137-551A-4711-ACDB-984F93731714}" type="datetimeFigureOut">
              <a:rPr lang="zh-CN" altLang="en-US"/>
              <a:pPr>
                <a:defRPr/>
              </a:pPr>
              <a:t>2015/10/25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C3B19211-5FB0-4F87-B184-DCBFB76C74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047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1375" y="744538"/>
            <a:ext cx="25765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7FB5C5BE-86ED-46A6-BB81-B49C0A41889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45010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7893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5786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43679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91573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394666" algn="l" defTabSz="9578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73599" algn="l" defTabSz="9578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52532" algn="l" defTabSz="9578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831465" algn="l" defTabSz="95786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11375" y="744538"/>
            <a:ext cx="2576513" cy="3722687"/>
          </a:xfrm>
          <a:ln/>
        </p:spPr>
      </p:sp>
      <p:sp>
        <p:nvSpPr>
          <p:cNvPr id="3072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C97B17-F55E-4642-973D-CD7991D65EFF}" type="slidenum">
              <a:rPr lang="en-US" altLang="zh-CN" smtClean="0"/>
              <a:pPr/>
              <a:t>2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177835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11375" y="744538"/>
            <a:ext cx="2576513" cy="3722687"/>
          </a:xfrm>
          <a:ln/>
        </p:spPr>
      </p:sp>
      <p:sp>
        <p:nvSpPr>
          <p:cNvPr id="3072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dirty="0" smtClean="0"/>
          </a:p>
        </p:txBody>
      </p:sp>
      <p:sp>
        <p:nvSpPr>
          <p:cNvPr id="3072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C97B17-F55E-4642-973D-CD7991D65EFF}" type="slidenum">
              <a:rPr lang="en-US" altLang="zh-CN" smtClean="0"/>
              <a:pPr/>
              <a:t>3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97460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GSM</a:t>
            </a:r>
            <a:r>
              <a:rPr lang="zh-CN" altLang="en-US" smtClean="0"/>
              <a:t>存量经营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28241-6C9B-4D40-BFBF-635491E767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intergrund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黑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intergrund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15552"/>
            <a:ext cx="6858000" cy="992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>
          <a:xfrm>
            <a:off x="6165304" y="8891240"/>
            <a:ext cx="548680" cy="52625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Impact" pitchFamily="34" charset="0"/>
              </a:defRPr>
            </a:lvl1pPr>
          </a:lstStyle>
          <a:p>
            <a:pPr>
              <a:defRPr/>
            </a:pPr>
            <a:fld id="{FB4E1514-F07B-479C-BCFD-8A3601999D44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GSM</a:t>
            </a:r>
            <a:r>
              <a:rPr lang="zh-CN" altLang="en-US" smtClean="0"/>
              <a:t>存量经营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E1514-F07B-479C-BCFD-8A3601999D44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342901" y="397273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6" tIns="47893" rIns="95786" bIns="4789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42901" y="2311400"/>
            <a:ext cx="6172200" cy="6536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6" tIns="47893" rIns="95786" bIns="47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 vert="horz" lIns="95786" tIns="47893" rIns="95786" bIns="4789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1" y="9181969"/>
            <a:ext cx="2171700" cy="526256"/>
          </a:xfrm>
          <a:prstGeom prst="rect">
            <a:avLst/>
          </a:prstGeom>
        </p:spPr>
        <p:txBody>
          <a:bodyPr vert="horz" lIns="95786" tIns="47893" rIns="95786" bIns="4789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 smtClean="0"/>
              <a:t>GSM</a:t>
            </a:r>
            <a:r>
              <a:rPr lang="zh-CN" altLang="en-US" smtClean="0"/>
              <a:t>存量经营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9181969"/>
            <a:ext cx="1600200" cy="526256"/>
          </a:xfrm>
          <a:prstGeom prst="rect">
            <a:avLst/>
          </a:prstGeom>
        </p:spPr>
        <p:txBody>
          <a:bodyPr vert="horz" lIns="95786" tIns="47893" rIns="95786" bIns="4789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FB4E1514-F07B-479C-BCFD-8A3601999D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6" r:id="rId1"/>
    <p:sldLayoutId id="2147484258" r:id="rId2"/>
    <p:sldLayoutId id="2147484257" r:id="rId3"/>
    <p:sldLayoutId id="2147484259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78933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57866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436799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915732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59200" indent="-3592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66" indent="-29933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333" indent="-2394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66" indent="-2394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99" indent="-2394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132" indent="-239467" algn="l" defTabSz="95786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066" indent="-239467" algn="l" defTabSz="95786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998" indent="-239467" algn="l" defTabSz="95786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932" indent="-239467" algn="l" defTabSz="957866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5786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33" algn="l" defTabSz="95786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66" algn="l" defTabSz="95786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99" algn="l" defTabSz="95786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32" algn="l" defTabSz="95786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666" algn="l" defTabSz="95786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99" algn="l" defTabSz="95786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532" algn="l" defTabSz="95786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465" algn="l" defTabSz="95786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488547" y="6186664"/>
          <a:ext cx="5893539" cy="3488553"/>
        </p:xfrm>
        <a:graphic>
          <a:graphicData uri="http://schemas.openxmlformats.org/drawingml/2006/table">
            <a:tbl>
              <a:tblPr/>
              <a:tblGrid>
                <a:gridCol w="1715841"/>
                <a:gridCol w="4177698"/>
              </a:tblGrid>
              <a:tr h="134806">
                <a:tc gridSpan="2">
                  <a:txBody>
                    <a:bodyPr/>
                    <a:lstStyle/>
                    <a:p>
                      <a:pPr marL="180975" indent="-95250"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BTS3911E </a:t>
                      </a:r>
                      <a:r>
                        <a:rPr lang="zh-CN" altLang="en-US" sz="1200" b="1" i="0" u="none" strike="noStrike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关键规格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10002">
                <a:tc rowSpan="3">
                  <a:txBody>
                    <a:bodyPr/>
                    <a:lstStyle/>
                    <a:p>
                      <a:pPr marL="82550" indent="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Frequency Band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1.8G(L)+2.1G(U/L)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00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1.8G:1735~1780MHz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华文细黑"/>
                        </a:rPr>
                        <a:t>；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1830~1875MHz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0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2.1G:1920~1980MHz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华文细黑"/>
                        </a:rPr>
                        <a:t>；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2110~2170MHz 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>
                  <a:txBody>
                    <a:bodyPr/>
                    <a:lstStyle/>
                    <a:p>
                      <a:pPr marL="82550" indent="0" algn="l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Output Power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2*10W</a:t>
                      </a:r>
                      <a:r>
                        <a:rPr lang="en-US" altLang="en-US" sz="1050" kern="120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  <a:cs typeface="+mn-cs"/>
                        </a:rPr>
                        <a:t> </a:t>
                      </a:r>
                      <a:endParaRPr lang="en-US" altLang="en-US" sz="1050" kern="1200" dirty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  <a:cs typeface="+mn-cs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>
                  <a:txBody>
                    <a:bodyPr/>
                    <a:lstStyle/>
                    <a:p>
                      <a:pPr marL="82550" indent="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IBW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40MH</a:t>
                      </a:r>
                      <a:r>
                        <a:rPr lang="en-US" altLang="zh-CN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z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 rowSpan="3">
                  <a:txBody>
                    <a:bodyPr/>
                    <a:lstStyle/>
                    <a:p>
                      <a:pPr marL="82550" indent="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Maximum Cells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Uo: 4UMTS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华文细黑"/>
                        </a:rPr>
                        <a:t>；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00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Lo: 2x20MHz </a:t>
                      </a:r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LTE</a:t>
                      </a:r>
                      <a:r>
                        <a:rPr lang="en-US" altLang="zh-CN" sz="105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+1x20MHz LTE</a:t>
                      </a:r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华文细黑"/>
                        </a:rPr>
                        <a:t>；</a:t>
                      </a:r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0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UL: 4UMTS+1x20MHz LTE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华文细黑"/>
                        </a:rPr>
                        <a:t>；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 rowSpan="4"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Capacity 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Uo: 512CE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00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Lo: 600 RRC-connected user per cell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0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     1200 RRC-connected user per site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0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UL: 256CE+600 RRC-connected user per </a:t>
                      </a:r>
                      <a:r>
                        <a:rPr lang="en-US" altLang="zh-CN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site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Antenna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Internal/External 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GPS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Internal 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Dimensions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~10L </a:t>
                      </a:r>
                      <a:r>
                        <a:rPr lang="en-US" altLang="zh-CN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(external antenna) 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Weight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altLang="zh-CN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~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10Kg </a:t>
                      </a:r>
                      <a:r>
                        <a:rPr lang="en-US" altLang="zh-CN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(external antenna) 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altLang="zh-CN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Input 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Power 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AC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Transmission Interface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 FE/GE+2 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SFP*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Operating Temperature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altLang="zh-CN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  <a:r>
                        <a:rPr lang="en-US" altLang="zh-CN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40℃ </a:t>
                      </a:r>
                      <a:r>
                        <a:rPr lang="zh-CN" alt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～ </a:t>
                      </a:r>
                      <a:r>
                        <a:rPr lang="en-US" altLang="zh-CN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+50</a:t>
                      </a:r>
                      <a:r>
                        <a:rPr lang="en-US" altLang="zh-CN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℃</a:t>
                      </a:r>
                      <a:endParaRPr lang="en-US" altLang="zh-CN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02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IP Environmental Ratings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IP65 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" name="组合 9"/>
          <p:cNvGrpSpPr/>
          <p:nvPr/>
        </p:nvGrpSpPr>
        <p:grpSpPr>
          <a:xfrm>
            <a:off x="272523" y="96862"/>
            <a:ext cx="6336000" cy="5998758"/>
            <a:chOff x="272523" y="96862"/>
            <a:chExt cx="6336000" cy="5998758"/>
          </a:xfrm>
        </p:grpSpPr>
        <p:sp>
          <p:nvSpPr>
            <p:cNvPr id="2" name="TextBox 8"/>
            <p:cNvSpPr>
              <a:spLocks noChangeArrowheads="1"/>
            </p:cNvSpPr>
            <p:nvPr/>
          </p:nvSpPr>
          <p:spPr bwMode="auto">
            <a:xfrm>
              <a:off x="272523" y="96862"/>
              <a:ext cx="633600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3200" dirty="0" smtClean="0">
                  <a:ln w="10541" cmpd="sng">
                    <a:solidFill>
                      <a:schemeClr val="bg2">
                        <a:lumMod val="50000"/>
                      </a:schemeClr>
                    </a:solidFill>
                    <a:prstDash val="solid"/>
                  </a:ln>
                  <a:latin typeface="Arial Black" pitchFamily="34" charset="0"/>
                  <a:ea typeface="楷体" pitchFamily="49" charset="-122"/>
                  <a:sym typeface="经典繁仿黑" pitchFamily="1" charset="-122"/>
                </a:rPr>
                <a:t>BTS3911E</a:t>
              </a:r>
            </a:p>
            <a:p>
              <a:pPr algn="r"/>
              <a:r>
                <a:rPr lang="zh-CN" altLang="en-US" sz="3200" dirty="0" smtClean="0">
                  <a:ln w="10541" cmpd="sng">
                    <a:solidFill>
                      <a:schemeClr val="bg2">
                        <a:lumMod val="50000"/>
                      </a:schemeClr>
                    </a:solidFill>
                    <a:prstDash val="solid"/>
                  </a:ln>
                  <a:latin typeface="Arial Black" pitchFamily="34" charset="0"/>
                  <a:ea typeface="楷体" pitchFamily="49" charset="-122"/>
                  <a:sym typeface="经典繁仿黑" pitchFamily="1" charset="-122"/>
                </a:rPr>
                <a:t>一体化站点解决方案</a:t>
              </a:r>
              <a:endParaRPr lang="en-US" altLang="zh-CN" sz="3200" dirty="0">
                <a:ln w="10541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413116" y="2372303"/>
              <a:ext cx="6192000" cy="3723317"/>
              <a:chOff x="413116" y="2624477"/>
              <a:chExt cx="6192000" cy="3723317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413117" y="2624477"/>
                <a:ext cx="6184235" cy="1142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1400" b="1" dirty="0" smtClean="0">
                    <a:solidFill>
                      <a:srgbClr val="C00000"/>
                    </a:solidFill>
                    <a:latin typeface="华文细黑" pitchFamily="2" charset="-122"/>
                    <a:ea typeface="华文细黑" pitchFamily="2" charset="-122"/>
                  </a:rPr>
                  <a:t>支持</a:t>
                </a:r>
                <a:r>
                  <a:rPr lang="en-US" altLang="zh-CN" sz="1400" b="1" dirty="0" smtClean="0">
                    <a:solidFill>
                      <a:srgbClr val="C00000"/>
                    </a:solidFill>
                    <a:latin typeface="华文细黑" pitchFamily="2" charset="-122"/>
                    <a:ea typeface="华文细黑" pitchFamily="2" charset="-122"/>
                  </a:rPr>
                  <a:t>UL</a:t>
                </a:r>
                <a:r>
                  <a:rPr lang="zh-CN" altLang="en-US" sz="1400" b="1" dirty="0" smtClean="0">
                    <a:solidFill>
                      <a:srgbClr val="C00000"/>
                    </a:solidFill>
                    <a:latin typeface="华文细黑" pitchFamily="2" charset="-122"/>
                    <a:ea typeface="华文细黑" pitchFamily="2" charset="-122"/>
                  </a:rPr>
                  <a:t>平滑演进，降低</a:t>
                </a:r>
                <a:r>
                  <a:rPr lang="en-US" altLang="zh-CN" sz="1400" b="1" dirty="0" smtClean="0">
                    <a:solidFill>
                      <a:srgbClr val="C00000"/>
                    </a:solidFill>
                    <a:latin typeface="华文细黑" pitchFamily="2" charset="-122"/>
                    <a:ea typeface="华文细黑" pitchFamily="2" charset="-122"/>
                  </a:rPr>
                  <a:t>CAPEX </a:t>
                </a:r>
              </a:p>
              <a:p>
                <a:pPr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u"/>
                </a:pP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 采用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SDR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技术，可通过软件配置实现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UMTS only, FDD LTE only, UL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三种模式，支持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U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向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L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平滑演进</a:t>
                </a:r>
                <a:endParaRPr lang="en-US" altLang="zh-CN" sz="1050" dirty="0" smtClean="0">
                  <a:latin typeface="华文细黑" pitchFamily="2" charset="-122"/>
                  <a:ea typeface="华文细黑" pitchFamily="2" charset="-122"/>
                </a:endParaRPr>
              </a:p>
              <a:p>
                <a:pPr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u"/>
                </a:pP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 2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*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10W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大功率，支持动态功率共享，满足不同场景应用，节省运营商投资</a:t>
                </a:r>
                <a:endParaRPr lang="en-US" altLang="zh-CN" sz="1050" dirty="0" smtClean="0">
                  <a:latin typeface="华文细黑" pitchFamily="2" charset="-122"/>
                  <a:ea typeface="华文细黑" pitchFamily="2" charset="-122"/>
                </a:endParaRPr>
              </a:p>
              <a:p>
                <a:pPr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u"/>
                </a:pP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硬件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Ready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，无缝拼接支持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Wi-Fi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模块扩展，满足热点区域数据分流需求</a:t>
                </a:r>
                <a:endParaRPr lang="en-US" altLang="zh-CN" sz="1050" dirty="0" smtClean="0">
                  <a:latin typeface="华文细黑" pitchFamily="2" charset="-122"/>
                  <a:ea typeface="华文细黑" pitchFamily="2" charset="-122"/>
                </a:endParaRPr>
              </a:p>
            </p:txBody>
          </p:sp>
          <p:sp>
            <p:nvSpPr>
              <p:cNvPr id="5" name="矩形 4"/>
              <p:cNvSpPr/>
              <p:nvPr/>
            </p:nvSpPr>
            <p:spPr>
              <a:xfrm>
                <a:off x="413116" y="3765014"/>
                <a:ext cx="6192000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1400" b="1" dirty="0" smtClean="0">
                    <a:solidFill>
                      <a:srgbClr val="C00000"/>
                    </a:solidFill>
                    <a:latin typeface="华文细黑" pitchFamily="2" charset="-122"/>
                    <a:ea typeface="华文细黑" pitchFamily="2" charset="-122"/>
                  </a:rPr>
                  <a:t>小站点，大容量，提升用户体验</a:t>
                </a:r>
                <a:endParaRPr lang="en-US" altLang="zh-CN" sz="1400" b="1" dirty="0" smtClean="0">
                  <a:solidFill>
                    <a:srgbClr val="C00000"/>
                  </a:solidFill>
                  <a:latin typeface="华文细黑" pitchFamily="2" charset="-122"/>
                  <a:ea typeface="华文细黑" pitchFamily="2" charset="-122"/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u"/>
                </a:pP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容量大：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LTE only</a:t>
                </a:r>
                <a:r>
                  <a:rPr lang="zh-CN" altLang="zh-CN" sz="1050" dirty="0" smtClean="0">
                    <a:latin typeface="华文细黑" pitchFamily="2" charset="-122"/>
                    <a:ea typeface="华文细黑" pitchFamily="2" charset="-122"/>
                  </a:rPr>
                  <a:t>最大支持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1200</a:t>
                </a:r>
                <a:r>
                  <a:rPr lang="zh-CN" altLang="zh-CN" sz="1050" dirty="0" smtClean="0">
                    <a:latin typeface="华文细黑" pitchFamily="2" charset="-122"/>
                    <a:ea typeface="华文细黑" pitchFamily="2" charset="-122"/>
                  </a:rPr>
                  <a:t>个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RRC</a:t>
                </a:r>
                <a:r>
                  <a:rPr lang="zh-CN" altLang="zh-CN" sz="1050" dirty="0" smtClean="0">
                    <a:latin typeface="华文细黑" pitchFamily="2" charset="-122"/>
                    <a:ea typeface="华文细黑" pitchFamily="2" charset="-122"/>
                  </a:rPr>
                  <a:t>连接用户数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；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UMTS only</a:t>
                </a:r>
                <a:r>
                  <a:rPr lang="zh-CN" altLang="zh-CN" sz="1050" dirty="0" smtClean="0">
                    <a:latin typeface="华文细黑" pitchFamily="2" charset="-122"/>
                    <a:ea typeface="华文细黑" pitchFamily="2" charset="-122"/>
                  </a:rPr>
                  <a:t>最大支持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384</a:t>
                </a:r>
                <a:r>
                  <a:rPr lang="zh-CN" altLang="zh-CN" sz="1050" dirty="0" smtClean="0">
                    <a:latin typeface="华文细黑" pitchFamily="2" charset="-122"/>
                    <a:ea typeface="华文细黑" pitchFamily="2" charset="-122"/>
                  </a:rPr>
                  <a:t>个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 HSPA</a:t>
                </a:r>
                <a:r>
                  <a:rPr lang="zh-CN" altLang="zh-CN" sz="1050" dirty="0" smtClean="0">
                    <a:latin typeface="华文细黑" pitchFamily="2" charset="-122"/>
                    <a:ea typeface="华文细黑" pitchFamily="2" charset="-122"/>
                  </a:rPr>
                  <a:t>用户</a:t>
                </a:r>
                <a:endParaRPr lang="en-US" altLang="zh-CN" sz="1050" dirty="0" smtClean="0">
                  <a:latin typeface="华文细黑" pitchFamily="2" charset="-122"/>
                  <a:ea typeface="华文细黑" pitchFamily="2" charset="-122"/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u"/>
                </a:pP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吞吐量高：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LTE only</a:t>
                </a:r>
                <a:r>
                  <a:rPr lang="zh-CN" altLang="zh-CN" sz="1050" dirty="0" smtClean="0">
                    <a:latin typeface="华文细黑" pitchFamily="2" charset="-122"/>
                    <a:ea typeface="华文细黑" pitchFamily="2" charset="-122"/>
                  </a:rPr>
                  <a:t>单站最大吞吐量下行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450Mbps</a:t>
                </a:r>
                <a:r>
                  <a:rPr lang="zh-CN" altLang="zh-CN" sz="1050" dirty="0" smtClean="0">
                    <a:latin typeface="华文细黑" pitchFamily="2" charset="-122"/>
                    <a:ea typeface="华文细黑" pitchFamily="2" charset="-122"/>
                  </a:rPr>
                  <a:t>，上行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225Mbps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；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UMTS only</a:t>
                </a:r>
                <a:r>
                  <a:rPr lang="zh-CN" altLang="zh-CN" sz="1050" dirty="0" smtClean="0">
                    <a:latin typeface="华文细黑" pitchFamily="2" charset="-122"/>
                    <a:ea typeface="华文细黑" pitchFamily="2" charset="-122"/>
                  </a:rPr>
                  <a:t>单站最大吞吐率下行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168Mbps</a:t>
                </a:r>
                <a:r>
                  <a:rPr lang="zh-CN" altLang="zh-CN" sz="1050" dirty="0" smtClean="0">
                    <a:latin typeface="华文细黑" pitchFamily="2" charset="-122"/>
                    <a:ea typeface="华文细黑" pitchFamily="2" charset="-122"/>
                  </a:rPr>
                  <a:t>，上行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46Mbps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u"/>
                </a:pP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 LTE only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场景，支持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2*20M 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频段内和频段间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CA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，提升系统容量和用户体验</a:t>
                </a:r>
                <a:endParaRPr lang="en-US" altLang="zh-CN" sz="1050" dirty="0" smtClean="0">
                  <a:latin typeface="华文细黑" pitchFamily="2" charset="-122"/>
                  <a:ea typeface="华文细黑" pitchFamily="2" charset="-122"/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413117" y="5205174"/>
                <a:ext cx="6184235" cy="11426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1400" b="1" dirty="0" smtClean="0">
                    <a:solidFill>
                      <a:srgbClr val="C00000"/>
                    </a:solidFill>
                    <a:latin typeface="华文细黑" pitchFamily="2" charset="-122"/>
                    <a:ea typeface="华文细黑" pitchFamily="2" charset="-122"/>
                  </a:rPr>
                  <a:t>高集成度</a:t>
                </a:r>
                <a:r>
                  <a:rPr lang="en-US" altLang="zh-CN" sz="1400" b="1" dirty="0" smtClean="0">
                    <a:solidFill>
                      <a:srgbClr val="C00000"/>
                    </a:solidFill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zh-CN" altLang="en-US" sz="1400" b="1" dirty="0" smtClean="0">
                    <a:solidFill>
                      <a:srgbClr val="C00000"/>
                    </a:solidFill>
                    <a:latin typeface="华文细黑" pitchFamily="2" charset="-122"/>
                    <a:ea typeface="华文细黑" pitchFamily="2" charset="-122"/>
                  </a:rPr>
                  <a:t>，降低部署成本</a:t>
                </a:r>
                <a:endParaRPr lang="en-US" altLang="zh-CN" sz="1400" b="1" dirty="0" smtClean="0">
                  <a:solidFill>
                    <a:srgbClr val="C00000"/>
                  </a:solidFill>
                  <a:latin typeface="华文细黑" pitchFamily="2" charset="-122"/>
                  <a:ea typeface="华文细黑" pitchFamily="2" charset="-122"/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u"/>
                </a:pP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 高集成度，内置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2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光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/2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电传输接口，支持</a:t>
                </a:r>
                <a:r>
                  <a:rPr lang="en-US" altLang="zh-CN" sz="1050" dirty="0" err="1" smtClean="0">
                    <a:latin typeface="华文细黑" pitchFamily="2" charset="-122"/>
                    <a:ea typeface="华文细黑" pitchFamily="2" charset="-122"/>
                  </a:rPr>
                  <a:t>PoE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输出供电，节省传输和部署成本</a:t>
                </a:r>
                <a:endParaRPr lang="en-US" altLang="zh-CN" sz="1050" dirty="0" smtClean="0">
                  <a:latin typeface="华文细黑" pitchFamily="2" charset="-122"/>
                  <a:ea typeface="华文细黑" pitchFamily="2" charset="-122"/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u"/>
                </a:pP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CPRI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光口设计，硬件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Ready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可支持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RRU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扩展，提供多样化组网方案</a:t>
                </a:r>
                <a:endParaRPr lang="en-US" altLang="zh-CN" sz="1050" dirty="0" smtClean="0">
                  <a:latin typeface="华文细黑" pitchFamily="2" charset="-122"/>
                  <a:ea typeface="华文细黑" pitchFamily="2" charset="-122"/>
                </a:endParaRP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u"/>
                </a:pP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一体化设计，体积小、重量轻、易维护，支持挂墙，抱杆等多种安装方式，降低站点租赁费用</a:t>
                </a:r>
                <a:endParaRPr lang="en-US" altLang="zh-CN" sz="1050" dirty="0" smtClean="0">
                  <a:latin typeface="华文细黑" pitchFamily="2" charset="-122"/>
                  <a:ea typeface="华文细黑" pitchFamily="2" charset="-122"/>
                </a:endParaRPr>
              </a:p>
            </p:txBody>
          </p:sp>
        </p:grpSp>
        <p:sp>
          <p:nvSpPr>
            <p:cNvPr id="9" name="矩形 8"/>
            <p:cNvSpPr/>
            <p:nvPr/>
          </p:nvSpPr>
          <p:spPr>
            <a:xfrm>
              <a:off x="1844824" y="1130950"/>
              <a:ext cx="4680520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100" dirty="0" smtClean="0">
                  <a:latin typeface="华文细黑" pitchFamily="2" charset="-122"/>
                  <a:ea typeface="华文细黑" pitchFamily="2" charset="-122"/>
                </a:rPr>
                <a:t>3911E</a:t>
              </a:r>
              <a:r>
                <a:rPr lang="zh-CN" altLang="en-US" sz="1100" dirty="0" smtClean="0">
                  <a:latin typeface="华文细黑" pitchFamily="2" charset="-122"/>
                  <a:ea typeface="华文细黑" pitchFamily="2" charset="-122"/>
                </a:rPr>
                <a:t>是</a:t>
              </a:r>
              <a:r>
                <a:rPr lang="zh-CN" altLang="zh-CN" sz="1100" dirty="0" smtClean="0">
                  <a:latin typeface="华文细黑" pitchFamily="2" charset="-122"/>
                  <a:ea typeface="华文细黑" pitchFamily="2" charset="-122"/>
                </a:rPr>
                <a:t>华为</a:t>
              </a:r>
              <a:r>
                <a:rPr lang="zh-CN" altLang="en-US" sz="1100" dirty="0" smtClean="0">
                  <a:latin typeface="华文细黑" pitchFamily="2" charset="-122"/>
                  <a:ea typeface="华文细黑" pitchFamily="2" charset="-122"/>
                </a:rPr>
                <a:t>新</a:t>
              </a:r>
              <a:r>
                <a:rPr lang="zh-CN" altLang="zh-CN" sz="1100" dirty="0" smtClean="0">
                  <a:latin typeface="华文细黑" pitchFamily="2" charset="-122"/>
                  <a:ea typeface="华文细黑" pitchFamily="2" charset="-122"/>
                </a:rPr>
                <a:t>推出</a:t>
              </a:r>
              <a:r>
                <a:rPr lang="zh-CN" altLang="en-US" sz="1100" dirty="0" smtClean="0">
                  <a:latin typeface="华文细黑" pitchFamily="2" charset="-122"/>
                  <a:ea typeface="华文细黑" pitchFamily="2" charset="-122"/>
                </a:rPr>
                <a:t>可支持</a:t>
              </a:r>
              <a:r>
                <a:rPr lang="en-US" altLang="zh-CN" sz="1100" dirty="0" smtClean="0">
                  <a:latin typeface="华文细黑" pitchFamily="2" charset="-122"/>
                  <a:ea typeface="华文细黑" pitchFamily="2" charset="-122"/>
                </a:rPr>
                <a:t>UMTS&amp;LTE</a:t>
              </a:r>
              <a:r>
                <a:rPr lang="zh-CN" altLang="zh-CN" sz="1100" dirty="0" smtClean="0">
                  <a:latin typeface="华文细黑" pitchFamily="2" charset="-122"/>
                  <a:ea typeface="华文细黑" pitchFamily="2" charset="-122"/>
                </a:rPr>
                <a:t>多模多频</a:t>
              </a:r>
              <a:r>
                <a:rPr lang="zh-CN" altLang="en-US" sz="1100" dirty="0" smtClean="0">
                  <a:latin typeface="华文细黑" pitchFamily="2" charset="-122"/>
                  <a:ea typeface="华文细黑" pitchFamily="2" charset="-122"/>
                </a:rPr>
                <a:t>的一体化</a:t>
              </a:r>
              <a:r>
                <a:rPr lang="zh-CN" altLang="zh-CN" sz="1100" dirty="0" smtClean="0">
                  <a:latin typeface="华文细黑" pitchFamily="2" charset="-122"/>
                  <a:ea typeface="华文细黑" pitchFamily="2" charset="-122"/>
                </a:rPr>
                <a:t>微基站。</a:t>
              </a:r>
              <a:r>
                <a:rPr lang="en-US" altLang="zh-CN" sz="1100" dirty="0" smtClean="0">
                  <a:latin typeface="华文细黑" pitchFamily="2" charset="-122"/>
                  <a:ea typeface="华文细黑" pitchFamily="2" charset="-122"/>
                </a:rPr>
                <a:t>3911E</a:t>
              </a:r>
              <a:r>
                <a:rPr lang="zh-CN" altLang="zh-CN" sz="1100" dirty="0" smtClean="0">
                  <a:latin typeface="华文细黑" pitchFamily="2" charset="-122"/>
                  <a:ea typeface="华文细黑" pitchFamily="2" charset="-122"/>
                </a:rPr>
                <a:t>体积小、重量轻、即插即用、自配置、无需</a:t>
              </a:r>
              <a:r>
                <a:rPr lang="en-US" altLang="zh-CN" sz="1100" dirty="0" smtClean="0">
                  <a:latin typeface="华文细黑" pitchFamily="2" charset="-122"/>
                  <a:ea typeface="华文细黑" pitchFamily="2" charset="-122"/>
                </a:rPr>
                <a:t>Shelter</a:t>
              </a:r>
              <a:r>
                <a:rPr lang="zh-CN" altLang="zh-CN" sz="1100" dirty="0" smtClean="0">
                  <a:latin typeface="华文细黑" pitchFamily="2" charset="-122"/>
                  <a:ea typeface="华文细黑" pitchFamily="2" charset="-122"/>
                </a:rPr>
                <a:t>和机房</a:t>
              </a:r>
              <a:r>
                <a:rPr lang="zh-CN" altLang="en-US" sz="1100" dirty="0" smtClean="0">
                  <a:latin typeface="华文细黑" pitchFamily="2" charset="-122"/>
                  <a:ea typeface="华文细黑" pitchFamily="2" charset="-122"/>
                </a:rPr>
                <a:t>的特点</a:t>
              </a:r>
              <a:r>
                <a:rPr lang="zh-CN" altLang="zh-CN" sz="1100" dirty="0" smtClean="0">
                  <a:latin typeface="华文细黑" pitchFamily="2" charset="-122"/>
                  <a:ea typeface="华文细黑" pitchFamily="2" charset="-122"/>
                </a:rPr>
                <a:t>，在站址获取及工程部署上具有极大的优势，为运营商提供快速便捷的站点解决方案。</a:t>
              </a:r>
              <a:endParaRPr lang="zh-CN" altLang="zh-CN" sz="1100" dirty="0">
                <a:latin typeface="华文细黑" pitchFamily="2" charset="-122"/>
                <a:ea typeface="华文细黑" pitchFamily="2" charset="-122"/>
              </a:endParaRPr>
            </a:p>
          </p:txBody>
        </p:sp>
      </p:grp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84772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13" name="图片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800" y="919124"/>
            <a:ext cx="900000" cy="144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488547" y="6218563"/>
          <a:ext cx="5893539" cy="3488553"/>
        </p:xfrm>
        <a:graphic>
          <a:graphicData uri="http://schemas.openxmlformats.org/drawingml/2006/table">
            <a:tbl>
              <a:tblPr/>
              <a:tblGrid>
                <a:gridCol w="1715841"/>
                <a:gridCol w="4177698"/>
              </a:tblGrid>
              <a:tr h="129632">
                <a:tc gridSpan="2">
                  <a:txBody>
                    <a:bodyPr/>
                    <a:lstStyle/>
                    <a:p>
                      <a:pPr marL="180975" indent="-95250"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BTS3911E </a:t>
                      </a: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DATA</a:t>
                      </a:r>
                      <a:r>
                        <a:rPr lang="en-US" sz="1200" b="1" i="0" u="none" strike="noStrike" baseline="0" dirty="0" smtClean="0">
                          <a:solidFill>
                            <a:schemeClr val="tx1"/>
                          </a:solidFill>
                          <a:latin typeface="华文细黑" pitchFamily="2" charset="-122"/>
                          <a:ea typeface="华文细黑" pitchFamily="2" charset="-122"/>
                        </a:rPr>
                        <a:t> SHEET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latin typeface="华文细黑" pitchFamily="2" charset="-122"/>
                        <a:ea typeface="华文细黑" pitchFamily="2" charset="-122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13861">
                <a:tc rowSpan="3">
                  <a:txBody>
                    <a:bodyPr/>
                    <a:lstStyle/>
                    <a:p>
                      <a:pPr marL="82550" indent="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Frequency Band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1.8G(L)+2.1G(U/L)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38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1.8G:1735~1780MHz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华文细黑"/>
                        </a:rPr>
                        <a:t>；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1830~1875MHz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8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2.1G:1920~1980MHz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华文细黑"/>
                        </a:rPr>
                        <a:t>；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2110~2170MHz 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>
                  <a:txBody>
                    <a:bodyPr/>
                    <a:lstStyle/>
                    <a:p>
                      <a:pPr marL="82550" indent="0" algn="l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Output Power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2*10W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>
                  <a:txBody>
                    <a:bodyPr/>
                    <a:lstStyle/>
                    <a:p>
                      <a:pPr marL="82550" indent="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IBW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40MH</a:t>
                      </a:r>
                      <a:r>
                        <a:rPr lang="en-US" altLang="zh-CN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z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 rowSpan="3">
                  <a:txBody>
                    <a:bodyPr/>
                    <a:lstStyle/>
                    <a:p>
                      <a:pPr marL="82550" indent="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Maximum Cells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Uo: 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cells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华文细黑"/>
                        </a:rPr>
                        <a:t>；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38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Lo: </a:t>
                      </a:r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2 cells x20MHz LTE</a:t>
                      </a:r>
                      <a:r>
                        <a:rPr lang="en-US" altLang="zh-CN" sz="105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+1x20MHz LTE</a:t>
                      </a:r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华文细黑"/>
                        </a:rPr>
                        <a:t>；</a:t>
                      </a:r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8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UL: 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  <a:r>
                        <a:rPr lang="en-US" sz="1050" b="0" i="0" u="none" strike="noStrike" baseline="0" dirty="0" smtClean="0">
                          <a:solidFill>
                            <a:schemeClr val="tx1"/>
                          </a:solidFill>
                          <a:latin typeface="Arial"/>
                        </a:rPr>
                        <a:t> UMTS cells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+1 LTE cell 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 rowSpan="4"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Capacity 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Uo: 512CE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38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Lo: 600 RRC-connected user per cell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8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     1200 RRC-connected user per site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8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UL: 256CE+600 RRC-connected user per </a:t>
                      </a:r>
                      <a:r>
                        <a:rPr lang="en-US" altLang="zh-CN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site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Antenna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Internal/External 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GPS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Internal 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Dimensions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~10L </a:t>
                      </a:r>
                      <a:r>
                        <a:rPr lang="en-US" altLang="zh-CN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(external antenna) 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Weight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altLang="zh-CN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~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10Kg </a:t>
                      </a:r>
                      <a:r>
                        <a:rPr lang="en-US" altLang="zh-CN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(external antenna) 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altLang="zh-CN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Input 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Power 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AC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Transmission Interface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 FE/GE+2 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SFP*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Operating Temperature </a:t>
                      </a: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altLang="zh-CN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  <a:r>
                        <a:rPr lang="en-US" altLang="zh-CN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40℃ </a:t>
                      </a:r>
                      <a:r>
                        <a:rPr lang="zh-CN" altLang="en-US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～ </a:t>
                      </a:r>
                      <a:r>
                        <a:rPr lang="en-US" altLang="zh-CN" sz="1050" b="0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+50</a:t>
                      </a:r>
                      <a:r>
                        <a:rPr lang="en-US" altLang="zh-CN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℃</a:t>
                      </a:r>
                      <a:endParaRPr lang="en-US" altLang="zh-CN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61"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IP Environmental Ratings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013" marR="5013" marT="5013" marB="0" anchor="ctr">
                    <a:lnL>
                      <a:noFill/>
                    </a:lnL>
                    <a:lnR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2550" algn="l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IP65 </a:t>
                      </a:r>
                    </a:p>
                  </a:txBody>
                  <a:tcPr marL="5013" marR="5013" marT="5013" marB="0" anchor="ctr">
                    <a:lnL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组合 9"/>
          <p:cNvGrpSpPr/>
          <p:nvPr/>
        </p:nvGrpSpPr>
        <p:grpSpPr>
          <a:xfrm>
            <a:off x="272523" y="96862"/>
            <a:ext cx="6336000" cy="6033190"/>
            <a:chOff x="272523" y="96862"/>
            <a:chExt cx="6336000" cy="6033190"/>
          </a:xfrm>
        </p:grpSpPr>
        <p:sp>
          <p:nvSpPr>
            <p:cNvPr id="2" name="TextBox 8"/>
            <p:cNvSpPr>
              <a:spLocks noChangeArrowheads="1"/>
            </p:cNvSpPr>
            <p:nvPr/>
          </p:nvSpPr>
          <p:spPr bwMode="auto">
            <a:xfrm>
              <a:off x="272523" y="96862"/>
              <a:ext cx="6336000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3200" dirty="0" smtClean="0">
                  <a:ln w="10541" cmpd="sng">
                    <a:solidFill>
                      <a:schemeClr val="bg2">
                        <a:lumMod val="50000"/>
                      </a:schemeClr>
                    </a:solidFill>
                    <a:prstDash val="solid"/>
                  </a:ln>
                  <a:latin typeface="Arial Black" pitchFamily="34" charset="0"/>
                  <a:ea typeface="楷体" pitchFamily="49" charset="-122"/>
                  <a:sym typeface="经典繁仿黑" pitchFamily="1" charset="-122"/>
                </a:rPr>
                <a:t>BTS3911E</a:t>
              </a:r>
            </a:p>
            <a:p>
              <a:pPr algn="r"/>
              <a:r>
                <a:rPr lang="en-US" altLang="zh-CN" sz="3200" dirty="0" smtClean="0">
                  <a:ln w="10541" cmpd="sng">
                    <a:solidFill>
                      <a:schemeClr val="bg2">
                        <a:lumMod val="50000"/>
                      </a:schemeClr>
                    </a:solidFill>
                    <a:prstDash val="solid"/>
                  </a:ln>
                  <a:latin typeface="Arial Black" pitchFamily="34" charset="0"/>
                  <a:ea typeface="楷体" pitchFamily="49" charset="-122"/>
                  <a:sym typeface="经典繁仿黑" pitchFamily="1" charset="-122"/>
                </a:rPr>
                <a:t>One Site Solution</a:t>
              </a:r>
              <a:endParaRPr lang="en-US" altLang="zh-CN" sz="3200" dirty="0">
                <a:ln w="10541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</a:endParaRPr>
            </a:p>
          </p:txBody>
        </p:sp>
        <p:grpSp>
          <p:nvGrpSpPr>
            <p:cNvPr id="10" name="组合 2"/>
            <p:cNvGrpSpPr/>
            <p:nvPr/>
          </p:nvGrpSpPr>
          <p:grpSpPr>
            <a:xfrm>
              <a:off x="413116" y="2271861"/>
              <a:ext cx="6192000" cy="3858191"/>
              <a:chOff x="413116" y="2524035"/>
              <a:chExt cx="6192000" cy="3858191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413117" y="2524035"/>
                <a:ext cx="6184235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b="1" dirty="0" smtClean="0">
                    <a:solidFill>
                      <a:srgbClr val="C00000"/>
                    </a:solidFill>
                    <a:latin typeface="Arial Black" pitchFamily="34" charset="0"/>
                    <a:ea typeface="华文细黑" pitchFamily="2" charset="-122"/>
                  </a:rPr>
                  <a:t>Smooth Evolution, Reduce CAPEX </a:t>
                </a:r>
              </a:p>
              <a:p>
                <a:pPr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u"/>
                </a:pP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BTS3911E adopts the software-defined radio (SDR) technology so that it can work in different modes (including UMTS Only, LTE Only, and UMTS/LTE dual-mode) to support smooth evolution from UMTS to LTE</a:t>
                </a:r>
              </a:p>
              <a:p>
                <a:pPr>
                  <a:buFont typeface="Wingdings" pitchFamily="2" charset="2"/>
                  <a:buChar char="u"/>
                </a:pP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 BTS3911E support s power sharing between different band to meet different scenarios requirement  to save the investment</a:t>
                </a:r>
              </a:p>
              <a:p>
                <a:pPr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Char char="u"/>
                </a:pP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 Hardware ready for  Wi-Fi expansion to meet the data requirement in hotspot.</a:t>
                </a:r>
              </a:p>
            </p:txBody>
          </p:sp>
          <p:sp>
            <p:nvSpPr>
              <p:cNvPr id="5" name="矩形 4"/>
              <p:cNvSpPr/>
              <p:nvPr/>
            </p:nvSpPr>
            <p:spPr>
              <a:xfrm>
                <a:off x="413116" y="3837022"/>
                <a:ext cx="6192000" cy="14157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400" b="1" dirty="0" smtClean="0">
                    <a:solidFill>
                      <a:srgbClr val="C00000"/>
                    </a:solidFill>
                    <a:latin typeface="Arial Black" pitchFamily="34" charset="0"/>
                    <a:ea typeface="华文细黑" pitchFamily="2" charset="-122"/>
                  </a:rPr>
                  <a:t>Small Cell &amp; Large Capacity, Improve User Experience</a:t>
                </a:r>
              </a:p>
              <a:p>
                <a:pPr lvl="0">
                  <a:lnSpc>
                    <a:spcPts val="1260"/>
                  </a:lnSpc>
                  <a:buFont typeface="Wingdings" pitchFamily="2" charset="2"/>
                  <a:buChar char="u"/>
                </a:pP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Large capacity: 1200 UEs in radio resource control (RRC) connected mode in LTE Only mode and 384 HSPA UEs in UMTS Only mode in Max.</a:t>
                </a:r>
              </a:p>
              <a:p>
                <a:pPr>
                  <a:lnSpc>
                    <a:spcPts val="1260"/>
                  </a:lnSpc>
                  <a:buFont typeface="Wingdings" pitchFamily="2" charset="2"/>
                  <a:buChar char="u"/>
                </a:pP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 High throughput: The maximum throughput are 450 </a:t>
                </a:r>
                <a:r>
                  <a:rPr lang="en-US" altLang="zh-CN" sz="1050" dirty="0" err="1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Mbit</a:t>
                </a: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/s in downlink and 225 </a:t>
                </a:r>
                <a:r>
                  <a:rPr lang="en-US" altLang="zh-CN" sz="1050" dirty="0" err="1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Mbit</a:t>
                </a: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/s in uplink in LTE Only mode. In UMTS Only mode, the value are 168 </a:t>
                </a:r>
                <a:r>
                  <a:rPr lang="en-US" altLang="zh-CN" sz="1050" dirty="0" err="1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Mbit</a:t>
                </a: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/s in downlink and 46 </a:t>
                </a:r>
                <a:r>
                  <a:rPr lang="en-US" altLang="zh-CN" sz="1050" dirty="0" err="1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Mbit</a:t>
                </a: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/s in uplink.</a:t>
                </a:r>
              </a:p>
              <a:p>
                <a:pPr>
                  <a:lnSpc>
                    <a:spcPts val="1260"/>
                  </a:lnSpc>
                  <a:buFont typeface="Wingdings" pitchFamily="2" charset="2"/>
                  <a:buChar char="u"/>
                </a:pP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  2*20M intra-band CA and inter-band CA in LTE only mode improves the system capacity and user experience.</a:t>
                </a: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413117" y="5133166"/>
                <a:ext cx="6184235" cy="1249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400" b="1" dirty="0" smtClean="0">
                    <a:solidFill>
                      <a:srgbClr val="C00000"/>
                    </a:solidFill>
                    <a:latin typeface="Arial Black" pitchFamily="34" charset="0"/>
                    <a:ea typeface="华文细黑" pitchFamily="2" charset="-122"/>
                  </a:rPr>
                  <a:t> Highly Integrated Structure, Reduce Deployment Cost</a:t>
                </a:r>
              </a:p>
              <a:p>
                <a:pPr>
                  <a:lnSpc>
                    <a:spcPts val="1260"/>
                  </a:lnSpc>
                  <a:buFont typeface="Wingdings" pitchFamily="2" charset="2"/>
                  <a:buChar char="u"/>
                </a:pP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H</a:t>
                </a: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ighly integrated structure with 2 electrical or 2 optical ports to provide power in </a:t>
                </a:r>
                <a:r>
                  <a:rPr lang="en-US" altLang="zh-CN" sz="1050" dirty="0" err="1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PoE</a:t>
                </a: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 mode saves transmission and deployment cost.</a:t>
                </a:r>
              </a:p>
              <a:p>
                <a:pPr>
                  <a:lnSpc>
                    <a:spcPts val="1260"/>
                  </a:lnSpc>
                  <a:buFont typeface="Wingdings" pitchFamily="2" charset="2"/>
                  <a:buChar char="u"/>
                </a:pPr>
                <a:r>
                  <a:rPr lang="zh-CN" altLang="en-US" sz="1050" dirty="0" smtClean="0"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CPRI optical design is  ready for RRU expansion to support diversity network requirement.</a:t>
                </a:r>
              </a:p>
              <a:p>
                <a:pPr lvl="0">
                  <a:lnSpc>
                    <a:spcPts val="1260"/>
                  </a:lnSpc>
                  <a:buFont typeface="Wingdings" pitchFamily="2" charset="2"/>
                  <a:buChar char="u"/>
                </a:pPr>
                <a:r>
                  <a:rPr lang="en-US" altLang="zh-CN" sz="1050" dirty="0" smtClean="0">
                    <a:latin typeface="华文细黑" pitchFamily="2" charset="-122"/>
                    <a:ea typeface="华文细黑" pitchFamily="2" charset="-122"/>
                  </a:rPr>
                  <a:t> </a:t>
                </a:r>
                <a:r>
                  <a:rPr lang="en-US" altLang="zh-CN" sz="1050" dirty="0" smtClean="0" bmk="_Toc288232040">
                    <a:solidFill>
                      <a:srgbClr val="000000"/>
                    </a:solidFill>
                    <a:latin typeface="Arial" pitchFamily="34" charset="0"/>
                    <a:ea typeface="宋体" pitchFamily="2" charset="-122"/>
                    <a:cs typeface="Arial" pitchFamily="34" charset="0"/>
                  </a:rPr>
                  <a:t>Small and light-weight, BTS3911E is easy to install and maintain. It can be installed on a wall or pole without the need for an equipment room to reduce costs in site leasing.</a:t>
                </a:r>
              </a:p>
            </p:txBody>
          </p:sp>
        </p:grpSp>
        <p:pic>
          <p:nvPicPr>
            <p:cNvPr id="7" name="图片 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6792" y="848544"/>
              <a:ext cx="900000" cy="144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847725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/>
            </a:r>
            <a:b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</a:b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40917" y="1234569"/>
            <a:ext cx="4896544" cy="105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 bmk="_Toc28823204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BTS3911E is a dual-band UMTS/LTE micro base station. </a:t>
            </a:r>
            <a:r>
              <a:rPr lang="en-US" altLang="zh-CN" sz="1100" dirty="0" smtClean="0" bmk="_Toc288232040">
                <a:solidFill>
                  <a:srgbClr val="00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It</a:t>
            </a:r>
            <a:r>
              <a:rPr kumimoji="0" lang="en-US" altLang="zh-CN" sz="1100" b="0" i="0" u="none" strike="noStrike" cap="none" normalizeH="0" baseline="0" dirty="0" smtClean="0" bmk="_Toc28823204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 is small, light-weight, and comes with plug-and-play and self-configuration features, making it an excellent network solution for operators. BTS3911E requires no shelter or equipment room, facilitating site acquisition and network deployment.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wrap="square">
        <a:spAutoFit/>
      </a:bodyPr>
      <a:lstStyle>
        <a:defPPr>
          <a:spcBef>
            <a:spcPct val="50000"/>
          </a:spcBef>
          <a:defRPr sz="9500" dirty="0" smtClean="0">
            <a:solidFill>
              <a:schemeClr val="bg2">
                <a:lumMod val="50000"/>
              </a:schemeClr>
            </a:solidFill>
            <a:latin typeface="Georgia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95852</TotalTime>
  <Words>803</Words>
  <Application>Microsoft Office PowerPoint</Application>
  <PresentationFormat>A4 纸张(210x297 毫米)</PresentationFormat>
  <Paragraphs>102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华文细黑</vt:lpstr>
      <vt:lpstr>经典繁仿黑</vt:lpstr>
      <vt:lpstr>楷体</vt:lpstr>
      <vt:lpstr>宋体</vt:lpstr>
      <vt:lpstr>Arial</vt:lpstr>
      <vt:lpstr>Arial Black</vt:lpstr>
      <vt:lpstr>Calibri</vt:lpstr>
      <vt:lpstr>Impact</vt:lpstr>
      <vt:lpstr>Wingdings</vt:lpstr>
      <vt:lpstr>Office 主题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Leading Player in CDMA Market Worldwide</dc:title>
  <dc:creator>l02524</dc:creator>
  <cp:lastModifiedBy>Philip Song (Xiaodi)</cp:lastModifiedBy>
  <cp:revision>2896</cp:revision>
  <dcterms:created xsi:type="dcterms:W3CDTF">2006-07-12T09:32:55Z</dcterms:created>
  <dcterms:modified xsi:type="dcterms:W3CDTF">2015-10-25T12:15:36Z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(10)f8Ql5jCdSMoOM6+K+Rty9TbFk35DsDQ+8tnkxzpaUsCIMnPfQQTVyZhSSC6pU4ZrkpBIyM4F_x000d_ YAkSN3zR+fbn5dAgMAm4aAF5mfw6An/ZhaZWnHjv+Gnq7jknJLcBv1vY6FduIovis4GubX3j_x000d_ NRM9tFN2xTrVW8ev8fSYT9Ekzv3MktctrLG5GIm9As0EY/QlWAlavkYN8ZRwSODTF26LNHOs_x000d_ Qj9bhcs0i3G8kwemKT</vt:lpwstr>
  </property>
  <property fmtid="{D5CDD505-2E9C-101B-9397-08002B2CF9AE}" pid="3" name="_ms_pID_7253431">
    <vt:lpwstr>Lrw9Dqm/UjK0oE96eYAc6AMXX/7f8/EC0Oi8Ar1u45NZ65jv9DM6KL_x000d_ 9G1BVmewL9fw2NlLbNp20DtIadYpI82SyUlhF6OoqwWf2WfqkT88bOXe+kG883PbJ59CH/si_x000d_ ZQ4W3rmB46HCiRZxVfVjPBDWZVdAyfKUDGpKo+aRY+QhBJuaSyz00q/ytMNiXH5e22vzqOGz_x000d_ Ku8bcatQp9ttE8UCcCvaHl0XazyLTqp5pibv</vt:lpwstr>
  </property>
  <property fmtid="{D5CDD505-2E9C-101B-9397-08002B2CF9AE}" pid="4" name="_ms_pID_7253432">
    <vt:lpwstr>GWpeQVavXtN7crvwbGohkVGg60bfBDz6WQV/_x000d_ ZAHsHrgHksrE/HPJinsENdZDnM/V77GGCZ10OOurYRztfgpSKEJ4umEXqJUxH1F8EfHFsqO6_x000d_ yGHhvAvoIadA7sU8mZ0WSAx6NGiFC56Fgumu4f5s0DM9nlHUI4Z+ipfracvdk33gJ6MHQeEp_x000d_ B12gUAz6dYRELpbWMN9ympWYcDlMxcg6qKltF8DZwZWMnwuJxMuFPP</vt:lpwstr>
  </property>
  <property fmtid="{D5CDD505-2E9C-101B-9397-08002B2CF9AE}" pid="5" name="_ms_pID_7253433">
    <vt:lpwstr>l6m/HBfxdReN5lBEZB_x000d_ ufwYWuxqz9fMVOcel9wUDysyd8GTpS8heIQupaYUJ3J9vEwVYaKuJ/S3Cy0Vr25CHT3QBCm7_x000d_ AwaryhoSbcVmBTuXXLYoOM0Cy9SMNhn6WcAkhFZIKGBMl6TdjtGrQQFrfBa1xUdSHPkWv370_x000d_ fbc4fKfUVBqyAbt5fXItTyZrqpeL2lEFGcYfSozoPGqP4UfVA0w//w7QMHjsobiLXINrsa9z</vt:lpwstr>
  </property>
  <property fmtid="{D5CDD505-2E9C-101B-9397-08002B2CF9AE}" pid="6" name="_ms_pID_7253434">
    <vt:lpwstr>_x000d_ b8fj7PBN4eGqw2bf/IBR1hLuShijnl5ekVTgKYpFLeB4oUbYAoX6hrjd4dQLgcCjCsGuFaAK_x000d_ f85r29qlgUfpI30rHWbFsKFpnd5/eOlpZovce3bqYVemWPKaAKuViPZQaL1FlsEwaAaD7aG8_x000d_ 5Qdy0dSCw0HeiZco2GSevFcKwxD0YlM376on3isEPcoEUwyKFoyC/XR0D6BTqj/nDhaPI5xj_x000d_ Fvqr0npfFIv+xxj7</vt:lpwstr>
  </property>
  <property fmtid="{D5CDD505-2E9C-101B-9397-08002B2CF9AE}" pid="7" name="_ms_pID_7253435">
    <vt:lpwstr>p4rGbRI1HZsOlJRUONezEuHZSDefwT6FjddncQ/PopS07cbKm/XfIvgr_x000d_ XOxMBot7RqXCDAYk0mejUsau8WE55fZn0kTBWCQqpUbBoyvIN/GEitj9AkfLu5UjEfCyCBbF_x000d_ Pm6rsgilU061R9GsxQJ6Ih89q8Qns1N8sN0hITKK7cLN+1AOfoWsiCiGZGO0bgIy59UqoufI_x000d_ YfZO+3F1Rasf2Qs166XyGu/TRBA8rQaRDo</vt:lpwstr>
  </property>
  <property fmtid="{D5CDD505-2E9C-101B-9397-08002B2CF9AE}" pid="8" name="_ms_pID_7253436">
    <vt:lpwstr>iY4qMoaAdYikc/SGZ0pI9uiS8GDyeAly1UN6j3_x000d_ gJVcihKdqHUFpEY4H3ATJecvQs3h1XikEcton7DFAcL9wMDCJtzsBK9qCia/T9jRzM7UvSVN_x000d_ ugP0aGof3KnTi2ufLtKK5w90jSDC8OHG9OaTQZG3YXyoxw6Jr/m1mv11OU9V3PFQlYOuwv+v_x000d_ YC38k/nx7C6988hxOfQGIKqyLjm8m7pIBr1unYpGn9D8b2v06yUE</vt:lpwstr>
  </property>
  <property fmtid="{D5CDD505-2E9C-101B-9397-08002B2CF9AE}" pid="9" name="_ms_pID_7253437">
    <vt:lpwstr>lBeFZA1escPlW9k+is12_x000d_ Do6GXFUf7aKLLAKDEuO6nwMADELDmi/j1Pie+oQ9ClmXj1sOD3b/NDKtEa+0wBpekScD5qrJ_x000d_ oqVE5R9vUE66DOvTl4sb5Yrs6tuXnL1cvoZ26s58+j0COIs/WpXI6CBlpORaDLaZJeuHBIKA_x000d_ GAmrX8QGLE0UF8KMt0d8crBCdwbja5zejJEOgoFH6mhJxVnHtdDsrwO6mxFtCw8DM6zZca</vt:lpwstr>
  </property>
  <property fmtid="{D5CDD505-2E9C-101B-9397-08002B2CF9AE}" pid="10" name="_ms_pID_7253438">
    <vt:lpwstr>fd_x000d_ rNL2hIjkpPyEiRBwtp4MRMidLY+VsD68FsFDWrVYIx3DWAZpYXdP7elOrN7rhejdcrf+7yeS_x000d_ UTxU/uXQXdFa97OhzgPZezvm+Do16O5c46Wu9BdORACMMn7r/c1tB7jwW6+QPH9uKBZ2Q6Bz_x000d_ 08c018Xvh6OfZ6cDIzPC80ocQRYTH3uQzuiE3yRJYm9zydPI5E59F9DmPAZam72nXCVo97Af_x000d_ OBU8jOfSaz33ct</vt:lpwstr>
  </property>
  <property fmtid="{D5CDD505-2E9C-101B-9397-08002B2CF9AE}" pid="11" name="_ms_pID_7253439">
    <vt:lpwstr>um8vdXvaQWt/RCLxwRRoGL+qBarzZhMMZfR94y6KeTvRzGXv91txQ=</vt:lpwstr>
  </property>
  <property fmtid="{D5CDD505-2E9C-101B-9397-08002B2CF9AE}" pid="12" name="_new_ms_pID_72543">
    <vt:lpwstr>(3)WimbwMU/L1pCnGvALsChOo9xxq9EcqRL8tUOR/c7WLHBfljG2m851nBkRrT/B8AfJP7W6ngJ
W00NeBzDZuL5y/rn049EoHTF6vjQv1rNxLGEkhD/b4xkqCXDum3IheZNolplukn9s4cyYgeg
wTD7DHJpM5Vc9Ph+WVgLX08ckheF5OKFkMXk5s4yCnm45ak3eUklfIkjCoun+58ZGoFhTJPa
al0ZWOGAoKX6h2u+DP</vt:lpwstr>
  </property>
  <property fmtid="{D5CDD505-2E9C-101B-9397-08002B2CF9AE}" pid="13" name="_new_ms_pID_725431">
    <vt:lpwstr>kF0CBaenJgc1YcaUccqHm1mNwxfynk8J2OAkNLHjlL1mGX4OyizzXg
lW2qqdenHRfy3ui38ZKnYLTXUafRTFk7wT3Wsy63gqZMEU/iR2gwWHK4UiBQ7wHoXxN1BT4p
6PNYYiuGhqDrfSVHQSYA420R/QJ1y85TU1KgZtLvJ0ycbDp8Mju0mE8us5PH5h3bgdHAkKDh
t+JPPEKBlrbQNgLcnrPT4931m5WGqUw/dI59</vt:lpwstr>
  </property>
  <property fmtid="{D5CDD505-2E9C-101B-9397-08002B2CF9AE}" pid="14" name="_new_ms_pID_725432">
    <vt:lpwstr>cy9k3MgDEJy0AnE2wlH2AOpSbU07k5Uk8TaU
710YmOBQsV5ihtDvEkIbmUdOnhhLAhkoTDyAjnUkVnst+l1vtyGzm0mRNx/u8yn9UbKJKYe+
</vt:lpwstr>
  </property>
  <property fmtid="{D5CDD505-2E9C-101B-9397-08002B2CF9AE}" pid="15" name="_new_ms_pID_725433">
    <vt:lpwstr>6E</vt:lpwstr>
  </property>
  <property fmtid="{D5CDD505-2E9C-101B-9397-08002B2CF9AE}" pid="16" name="sflag">
    <vt:lpwstr>1445759761</vt:lpwstr>
  </property>
</Properties>
</file>